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4" r:id="rId4"/>
    <p:sldId id="259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2" r:id="rId14"/>
    <p:sldId id="279" r:id="rId15"/>
    <p:sldId id="280" r:id="rId16"/>
    <p:sldId id="281" r:id="rId17"/>
    <p:sldId id="283" r:id="rId18"/>
    <p:sldId id="261" r:id="rId19"/>
  </p:sldIdLst>
  <p:sldSz cx="9144000" cy="6858000" type="screen4x3"/>
  <p:notesSz cx="6858000" cy="9144000"/>
  <p:embeddedFontLst>
    <p:embeddedFont>
      <p:font typeface="나눔손글씨 펜" panose="03040600000000000000" pitchFamily="66" charset="-127"/>
      <p:regular r:id="rId21"/>
    </p:embeddedFont>
    <p:embeddedFont>
      <p:font typeface="HY엽서L" panose="02030600000101010101" pitchFamily="18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나눔고딕 ExtraBold" panose="020D0904000000000000" pitchFamily="50" charset="-127"/>
      <p:bold r:id="rId25"/>
    </p:embeddedFont>
    <p:embeddedFont>
      <p:font typeface="나눔고딕" panose="020D0604000000000000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FFCC00"/>
    <a:srgbClr val="952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6" autoAdjust="0"/>
    <p:restoredTop sz="94660"/>
  </p:normalViewPr>
  <p:slideViewPr>
    <p:cSldViewPr>
      <p:cViewPr>
        <p:scale>
          <a:sx n="150" d="100"/>
          <a:sy n="150" d="100"/>
        </p:scale>
        <p:origin x="276" y="-8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008A0-6130-459F-9E7A-74D380BB7481}" type="datetimeFigureOut">
              <a:rPr lang="ko-KR" altLang="en-US" smtClean="0"/>
              <a:pPr/>
              <a:t>2018-10-18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17C71-F6AE-4B8B-A504-3D7629196B3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Documents and Settings\nhn\바탕 화면\칠판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3514110" y="6135687"/>
            <a:ext cx="2282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/>
            </a:r>
            <a:b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hlinkClick r:id="rId3"/>
              </a:rPr>
            </a:br>
            <a:endParaRPr lang="en-US" altLang="ko-KR" sz="800" spc="-2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 descr="분필타이틀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924200" y="2406641"/>
            <a:ext cx="3782169" cy="16664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99592" y="1509936"/>
            <a:ext cx="7632848" cy="1198984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8426" y="414189"/>
            <a:ext cx="7704856" cy="1143000"/>
          </a:xfrm>
        </p:spPr>
        <p:txBody>
          <a:bodyPr>
            <a:normAutofit/>
          </a:bodyPr>
          <a:lstStyle>
            <a:lvl1pPr algn="l">
              <a:defRPr sz="4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2018-10-18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분필제목라인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21288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2018-10-18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21288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21288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3" descr="C:\Documents and Settings\nhn\바탕 화면\칠판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2018-10-18</a:t>
            </a:fld>
            <a:endParaRPr lang="ko-KR" altLang="en-US"/>
          </a:p>
        </p:txBody>
      </p:sp>
      <p:sp>
        <p:nvSpPr>
          <p:cNvPr id="21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2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칠판내지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A2536688-D7E5-43CE-A0B9-183FE151E231}" type="datetimeFigureOut">
              <a:rPr lang="ko-KR" altLang="en-US" smtClean="0"/>
              <a:pPr/>
              <a:t>2018-10-18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B525479-BFCE-4EB8-972F-F51A5FFACC2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6" r:id="rId2"/>
    <p:sldLayoutId id="2147483675" r:id="rId3"/>
    <p:sldLayoutId id="2147483674" r:id="rId4"/>
    <p:sldLayoutId id="2147483673" r:id="rId5"/>
    <p:sldLayoutId id="2147483649" r:id="rId6"/>
    <p:sldLayoutId id="2147483650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microsoft.com/office/2007/relationships/hdphoto" Target="../media/hdphoto2.wdp"/><Relationship Id="rId5" Type="http://schemas.microsoft.com/office/2007/relationships/hdphoto" Target="../media/hdphoto6.wdp"/><Relationship Id="rId10" Type="http://schemas.openxmlformats.org/officeDocument/2006/relationships/image" Target="../media/image21.png"/><Relationship Id="rId4" Type="http://schemas.openxmlformats.org/officeDocument/2006/relationships/image" Target="../media/image26.png"/><Relationship Id="rId9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nhn\바탕 화면\칠판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71600" y="1412776"/>
            <a:ext cx="720090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60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나무꾼과 </a:t>
            </a:r>
            <a:r>
              <a:rPr kumimoji="0" lang="en-US" altLang="ko-KR" sz="60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10</a:t>
            </a:r>
            <a:r>
              <a:rPr kumimoji="0" lang="ko-KR" altLang="en-US" sz="60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가지 시련</a:t>
            </a:r>
            <a:endParaRPr kumimoji="0" lang="en-US" altLang="ko-KR" sz="60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8" name="그림 7" descr="분필타이틀라인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1800" y="2254241"/>
            <a:ext cx="3782169" cy="1666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971600" y="4725144"/>
            <a:ext cx="72009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2018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년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10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월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17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일</a:t>
            </a:r>
            <a:endParaRPr lang="en-US" altLang="ko-KR" sz="2400" spc="-15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삼조 참치</a:t>
            </a:r>
            <a:r>
              <a:rPr kumimoji="0" lang="ko-KR" altLang="en-US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kumimoji="0" lang="en-US" altLang="ko-KR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/ </a:t>
            </a:r>
            <a:r>
              <a:rPr kumimoji="0" lang="ko-KR" altLang="en-US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박 경록</a:t>
            </a:r>
            <a:endParaRPr kumimoji="0" lang="en-US" altLang="ko-KR" sz="2400" spc="-15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버전 </a:t>
            </a:r>
            <a:r>
              <a:rPr lang="en-US" altLang="ko-KR" sz="24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: 0.01</a:t>
            </a:r>
            <a:endParaRPr kumimoji="0" lang="en-US" altLang="ko-KR" sz="24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컨셉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개그 요소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484784"/>
            <a:ext cx="5256584" cy="2422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유명 작품 패러디</a:t>
            </a:r>
            <a:endParaRPr lang="en-US" altLang="ko-KR" sz="26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-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영화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드라마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옛날 이야기 등등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유명한 작품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을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패러디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하여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유저들의 즐거움을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높임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3076" name="Picture 4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13887"/>
            <a:ext cx="4248828" cy="21191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4288019"/>
            <a:ext cx="4249861" cy="20933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 rot="21439897">
            <a:off x="869577" y="4204039"/>
            <a:ext cx="319186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HBO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의 유명 드라마 </a:t>
            </a:r>
            <a:r>
              <a:rPr lang="ko-KR" altLang="en-US" sz="2600" dirty="0" err="1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바이킹스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14" name="구부러진 연결선 13"/>
          <p:cNvCxnSpPr/>
          <p:nvPr/>
        </p:nvCxnSpPr>
        <p:spPr>
          <a:xfrm flipV="1">
            <a:off x="3766522" y="3969351"/>
            <a:ext cx="417067" cy="395753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77356">
            <a:off x="2428920" y="5073006"/>
            <a:ext cx="133978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패러디 예시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19" name="구부러진 연결선 18"/>
          <p:cNvCxnSpPr>
            <a:stCxn id="18" idx="3"/>
          </p:cNvCxnSpPr>
          <p:nvPr/>
        </p:nvCxnSpPr>
        <p:spPr>
          <a:xfrm>
            <a:off x="3766522" y="5373216"/>
            <a:ext cx="434227" cy="347862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4.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특징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다양한 수집 요소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484784"/>
            <a:ext cx="5400600" cy="1822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마을에 다양한 채집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수집 요소를 투입</a:t>
            </a:r>
            <a:endParaRPr lang="en-US" altLang="ko-KR" sz="26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-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채집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수집한 아이템을 이용하여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유저의 수집 욕구 자극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(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채집한 아이템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으로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물약</a:t>
            </a:r>
            <a:r>
              <a:rPr lang="en-US" altLang="ko-KR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장비 등을 조합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429000"/>
            <a:ext cx="3816424" cy="27343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78908" y="3946410"/>
            <a:ext cx="295232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인 게임 화면 예시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마을에서 약초를 캐는 주인공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cxnSp>
        <p:nvCxnSpPr>
          <p:cNvPr id="11" name="구부러진 연결선 10"/>
          <p:cNvCxnSpPr/>
          <p:nvPr/>
        </p:nvCxnSpPr>
        <p:spPr>
          <a:xfrm>
            <a:off x="3851920" y="4581128"/>
            <a:ext cx="576064" cy="257834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2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8973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4.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특징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약점을 공략하여 보스와 전투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484784"/>
            <a:ext cx="6552728" cy="1822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보스의 약점 공략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-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특정 조건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(ex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보스의 얼굴을 활로 맞춤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에서 보스의 약점이 등장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약점을 공격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하거나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지형지물을 이용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하여 보스를 공략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080" y="3568368"/>
            <a:ext cx="374441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전투 예시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게임 </a:t>
            </a:r>
            <a:r>
              <a:rPr lang="ko-KR" altLang="en-US" sz="2600" dirty="0" err="1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완다와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거상 중 보스 약점 공략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cxnSp>
        <p:nvCxnSpPr>
          <p:cNvPr id="10" name="구부러진 연결선 9"/>
          <p:cNvCxnSpPr/>
          <p:nvPr/>
        </p:nvCxnSpPr>
        <p:spPr>
          <a:xfrm rot="10800000" flipV="1">
            <a:off x="5436096" y="4479286"/>
            <a:ext cx="648074" cy="533889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ìë¤ì ê±°ì gif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86733"/>
            <a:ext cx="4124837" cy="232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7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8973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4.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특징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보스의 다양한 패턴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462177"/>
            <a:ext cx="6480720" cy="1822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화가 나면 변하는 보스의 패턴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-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보스와의 전투 중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조건이 만족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되면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(ex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체력 절반 이하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보스의 패턴이 변화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되어 유저의 지루함을 만족시킴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7621" y="3251448"/>
            <a:ext cx="367241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패턴 변화 예시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게임 </a:t>
            </a:r>
            <a:r>
              <a:rPr lang="ko-KR" altLang="en-US" sz="2600" dirty="0" err="1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다크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 소울 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3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 중 보스 패턴 변화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cxnSp>
        <p:nvCxnSpPr>
          <p:cNvPr id="10" name="구부러진 연결선 9"/>
          <p:cNvCxnSpPr/>
          <p:nvPr/>
        </p:nvCxnSpPr>
        <p:spPr>
          <a:xfrm rot="10800000" flipV="1">
            <a:off x="4355976" y="3769333"/>
            <a:ext cx="648074" cy="533889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icon_화살표우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766472">
            <a:off x="4250222" y="4918193"/>
            <a:ext cx="619125" cy="533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3456" y="5574121"/>
            <a:ext cx="36724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용 위에서 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원거리 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공격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6277552"/>
            <a:ext cx="367241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땅에서 내려 찍기 공격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02" y="3615543"/>
            <a:ext cx="3253539" cy="189789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23" y="4387072"/>
            <a:ext cx="3179735" cy="18548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7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5. </a:t>
            </a:r>
            <a:r>
              <a:rPr lang="ko-KR" altLang="en-US" sz="4600" spc="-15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시놉시스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0876" y="1335944"/>
            <a:ext cx="6576720" cy="317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나무꾼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벤은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숲 속에서 나무를 하다 목이 말라 개울가로 간다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물을 마시던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벤은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실수로 나무 패는 도끼를 개울에 빠뜨리고 만다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길을 지나가던 숲에 사는 마법사는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벤에게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금도끼를 보여주며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자신의 부탁들 들어주면 금도끼를 주겠다며 꼬드기기 시작하는데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...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71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4579" y="4596652"/>
            <a:ext cx="687266" cy="19321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766586">
            <a:off x="7668344" y="3288241"/>
            <a:ext cx="122414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나무꾼 벤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11" name="구부러진 연결선 10"/>
          <p:cNvCxnSpPr/>
          <p:nvPr/>
        </p:nvCxnSpPr>
        <p:spPr>
          <a:xfrm rot="5400000">
            <a:off x="7642838" y="3767514"/>
            <a:ext cx="468618" cy="417606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1051421">
            <a:off x="3671999" y="5327130"/>
            <a:ext cx="194421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숲에 사는 마법사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15" name="구부러진 연결선 14"/>
          <p:cNvCxnSpPr/>
          <p:nvPr/>
        </p:nvCxnSpPr>
        <p:spPr>
          <a:xfrm flipV="1">
            <a:off x="5426964" y="5064340"/>
            <a:ext cx="575294" cy="414323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0476" y1="78498" x2="40476" y2="78498"/>
                        <a14:foregroundMark x1="45238" y1="77816" x2="45238" y2="77816"/>
                        <a14:foregroundMark x1="42857" y1="80887" x2="42857" y2="80887"/>
                        <a14:foregroundMark x1="36905" y1="81911" x2="36905" y2="81911"/>
                        <a14:foregroundMark x1="32143" y1="82935" x2="32143" y2="82935"/>
                        <a14:foregroundMark x1="38095" y1="82935" x2="72619" y2="81911"/>
                        <a14:foregroundMark x1="70238" y1="82594" x2="72619" y2="82935"/>
                        <a14:foregroundMark x1="75000" y1="82935" x2="72619" y2="74403"/>
                        <a14:foregroundMark x1="83333" y1="53925" x2="83333" y2="55290"/>
                        <a14:foregroundMark x1="85714" y1="56314" x2="84524" y2="56655"/>
                        <a14:foregroundMark x1="9524" y1="54266" x2="15476" y2="58703"/>
                        <a14:foregroundMark x1="11905" y1="51195" x2="21429" y2="26280"/>
                        <a14:foregroundMark x1="73810" y1="25597" x2="86905" y2="48123"/>
                        <a14:foregroundMark x1="45238" y1="25597" x2="45238" y2="12287"/>
                        <a14:foregroundMark x1="30952" y1="12628" x2="32143" y2="15358"/>
                        <a14:foregroundMark x1="26190" y1="12969" x2="35714" y2="12969"/>
                        <a14:foregroundMark x1="83333" y1="50512" x2="84524" y2="51877"/>
                        <a14:foregroundMark x1="41667" y1="74403" x2="33333" y2="51536"/>
                        <a14:foregroundMark x1="64286" y1="51877" x2="66667" y2="76109"/>
                        <a14:foregroundMark x1="60714" y1="76451" x2="63095" y2="80205"/>
                        <a14:foregroundMark x1="61905" y1="75427" x2="60714" y2="76792"/>
                        <a14:foregroundMark x1="10714" y1="51536" x2="10714" y2="53925"/>
                        <a14:foregroundMark x1="9524" y1="51195" x2="10714" y2="53584"/>
                        <a14:foregroundMark x1="70238" y1="40956" x2="71429" y2="48805"/>
                        <a14:foregroundMark x1="70238" y1="49829" x2="70238" y2="51877"/>
                        <a14:foregroundMark x1="76190" y1="50512" x2="73810" y2="51536"/>
                        <a14:foregroundMark x1="47619" y1="10239" x2="58333" y2="10580"/>
                        <a14:foregroundMark x1="63095" y1="11263" x2="66667" y2="13311"/>
                        <a14:backgroundMark x1="76190" y1="85324" x2="76190" y2="85324"/>
                        <a14:backgroundMark x1="84524" y1="78840" x2="84524" y2="78840"/>
                        <a14:backgroundMark x1="76190" y1="79522" x2="76190" y2="79522"/>
                        <a14:backgroundMark x1="76190" y1="81911" x2="76190" y2="81911"/>
                        <a14:backgroundMark x1="75000" y1="77816" x2="75000" y2="77816"/>
                        <a14:backgroundMark x1="92857" y1="64164" x2="92857" y2="64164"/>
                        <a14:backgroundMark x1="80952" y1="67918" x2="84524" y2="63823"/>
                        <a14:backgroundMark x1="10714" y1="18089" x2="10714" y2="23891"/>
                        <a14:backgroundMark x1="9524" y1="29352" x2="8333" y2="32082"/>
                        <a14:backgroundMark x1="5952" y1="38225" x2="3571" y2="40273"/>
                        <a14:backgroundMark x1="22619" y1="45734" x2="22619" y2="49147"/>
                        <a14:backgroundMark x1="23810" y1="41638" x2="23810" y2="44710"/>
                        <a14:backgroundMark x1="25000" y1="40273" x2="25000" y2="40956"/>
                        <a14:backgroundMark x1="2381" y1="42662" x2="3571" y2="48805"/>
                        <a14:backgroundMark x1="3571" y1="51877" x2="5952" y2="70648"/>
                        <a14:backgroundMark x1="52381" y1="58020" x2="52381" y2="62799"/>
                        <a14:backgroundMark x1="50000" y1="55631" x2="50000" y2="57679"/>
                        <a14:backgroundMark x1="52381" y1="65870" x2="54762" y2="71672"/>
                        <a14:backgroundMark x1="53571" y1="73379" x2="53571" y2="76109"/>
                        <a14:backgroundMark x1="54762" y1="77816" x2="54762" y2="79863"/>
                        <a14:backgroundMark x1="19048" y1="52560" x2="19048" y2="55973"/>
                        <a14:backgroundMark x1="76190" y1="45392" x2="76190" y2="47099"/>
                        <a14:backgroundMark x1="73810" y1="41980" x2="75000" y2="44027"/>
                        <a14:backgroundMark x1="75000" y1="40956" x2="75000" y2="41638"/>
                        <a14:backgroundMark x1="76190" y1="41980" x2="76190" y2="41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77853" y="3976317"/>
            <a:ext cx="712089" cy="24838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46" b="100000" l="4717" r="94340">
                        <a14:foregroundMark x1="82075" y1="14679" x2="82075" y2="14679"/>
                        <a14:backgroundMark x1="40566" y1="35321" x2="40566" y2="35321"/>
                        <a14:backgroundMark x1="58491" y1="35780" x2="58491" y2="35780"/>
                        <a14:backgroundMark x1="63208" y1="14679" x2="63208" y2="14679"/>
                        <a14:backgroundMark x1="38679" y1="15596" x2="38679" y2="155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50204">
            <a:off x="6597614" y="5126433"/>
            <a:ext cx="364110" cy="7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6.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주요 캐릭터 소개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628800"/>
            <a:ext cx="583264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게임의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주인공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과 만나게 되는 주요 </a:t>
            </a:r>
            <a:r>
              <a:rPr lang="en-US" altLang="ko-KR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NPC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를 간략하게 소개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0476" y1="78498" x2="40476" y2="78498"/>
                        <a14:foregroundMark x1="45238" y1="77816" x2="45238" y2="77816"/>
                        <a14:foregroundMark x1="42857" y1="80887" x2="42857" y2="80887"/>
                        <a14:foregroundMark x1="36905" y1="81911" x2="36905" y2="81911"/>
                        <a14:foregroundMark x1="32143" y1="82935" x2="32143" y2="82935"/>
                        <a14:foregroundMark x1="38095" y1="82935" x2="72619" y2="81911"/>
                        <a14:foregroundMark x1="70238" y1="82594" x2="72619" y2="82935"/>
                        <a14:foregroundMark x1="75000" y1="82935" x2="72619" y2="74403"/>
                        <a14:foregroundMark x1="83333" y1="53925" x2="83333" y2="55290"/>
                        <a14:foregroundMark x1="85714" y1="56314" x2="84524" y2="56655"/>
                        <a14:foregroundMark x1="9524" y1="54266" x2="15476" y2="58703"/>
                        <a14:foregroundMark x1="11905" y1="51195" x2="21429" y2="26280"/>
                        <a14:foregroundMark x1="73810" y1="25597" x2="86905" y2="48123"/>
                        <a14:foregroundMark x1="45238" y1="25597" x2="45238" y2="12287"/>
                        <a14:foregroundMark x1="30952" y1="12628" x2="32143" y2="15358"/>
                        <a14:foregroundMark x1="26190" y1="12969" x2="35714" y2="12969"/>
                        <a14:foregroundMark x1="83333" y1="50512" x2="84524" y2="51877"/>
                        <a14:foregroundMark x1="41667" y1="74403" x2="33333" y2="51536"/>
                        <a14:foregroundMark x1="64286" y1="51877" x2="66667" y2="76109"/>
                        <a14:foregroundMark x1="60714" y1="76451" x2="63095" y2="80205"/>
                        <a14:foregroundMark x1="61905" y1="75427" x2="60714" y2="76792"/>
                        <a14:foregroundMark x1="10714" y1="51536" x2="10714" y2="53925"/>
                        <a14:foregroundMark x1="9524" y1="51195" x2="10714" y2="53584"/>
                        <a14:foregroundMark x1="70238" y1="40956" x2="71429" y2="48805"/>
                        <a14:foregroundMark x1="70238" y1="49829" x2="70238" y2="51877"/>
                        <a14:foregroundMark x1="76190" y1="50512" x2="73810" y2="51536"/>
                        <a14:foregroundMark x1="47619" y1="10239" x2="58333" y2="10580"/>
                        <a14:foregroundMark x1="63095" y1="11263" x2="66667" y2="13311"/>
                        <a14:backgroundMark x1="76190" y1="85324" x2="76190" y2="85324"/>
                        <a14:backgroundMark x1="84524" y1="78840" x2="84524" y2="78840"/>
                        <a14:backgroundMark x1="76190" y1="79522" x2="76190" y2="79522"/>
                        <a14:backgroundMark x1="76190" y1="81911" x2="76190" y2="81911"/>
                        <a14:backgroundMark x1="75000" y1="77816" x2="75000" y2="77816"/>
                        <a14:backgroundMark x1="92857" y1="64164" x2="92857" y2="64164"/>
                        <a14:backgroundMark x1="80952" y1="67918" x2="84524" y2="63823"/>
                        <a14:backgroundMark x1="10714" y1="18089" x2="10714" y2="23891"/>
                        <a14:backgroundMark x1="9524" y1="29352" x2="8333" y2="32082"/>
                        <a14:backgroundMark x1="5952" y1="38225" x2="3571" y2="40273"/>
                        <a14:backgroundMark x1="22619" y1="45734" x2="22619" y2="49147"/>
                        <a14:backgroundMark x1="23810" y1="41638" x2="23810" y2="44710"/>
                        <a14:backgroundMark x1="25000" y1="40273" x2="25000" y2="40956"/>
                        <a14:backgroundMark x1="2381" y1="42662" x2="3571" y2="48805"/>
                        <a14:backgroundMark x1="3571" y1="51877" x2="5952" y2="70648"/>
                        <a14:backgroundMark x1="52381" y1="58020" x2="52381" y2="62799"/>
                        <a14:backgroundMark x1="50000" y1="55631" x2="50000" y2="57679"/>
                        <a14:backgroundMark x1="52381" y1="65870" x2="54762" y2="71672"/>
                        <a14:backgroundMark x1="53571" y1="73379" x2="53571" y2="76109"/>
                        <a14:backgroundMark x1="54762" y1="77816" x2="54762" y2="79863"/>
                        <a14:backgroundMark x1="19048" y1="52560" x2="19048" y2="55973"/>
                        <a14:backgroundMark x1="76190" y1="45392" x2="76190" y2="47099"/>
                        <a14:backgroundMark x1="73810" y1="41980" x2="75000" y2="44027"/>
                        <a14:backgroundMark x1="75000" y1="40956" x2="75000" y2="41638"/>
                        <a14:backgroundMark x1="76190" y1="41980" x2="76190" y2="41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368" y="2988314"/>
            <a:ext cx="820252" cy="28611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717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2975" y="3189198"/>
            <a:ext cx="828092" cy="232803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922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14624" y="3106744"/>
            <a:ext cx="936104" cy="22639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93" b="100000" l="0" r="100000">
                        <a14:foregroundMark x1="23967" y1="43119" x2="23967" y2="43119"/>
                        <a14:foregroundMark x1="17355" y1="55963" x2="17355" y2="55963"/>
                        <a14:backgroundMark x1="10744" y1="20795" x2="10744" y2="28135"/>
                        <a14:backgroundMark x1="10744" y1="52599" x2="10744" y2="56575"/>
                        <a14:backgroundMark x1="15702" y1="85933" x2="10744" y2="88379"/>
                        <a14:backgroundMark x1="93388" y1="20489" x2="97521" y2="22018"/>
                        <a14:backgroundMark x1="94215" y1="37920" x2="94215" y2="37920"/>
                        <a14:backgroundMark x1="94215" y1="48930" x2="94215" y2="48930"/>
                        <a14:backgroundMark x1="51240" y1="71865" x2="51240" y2="73394"/>
                        <a14:backgroundMark x1="51240" y1="77982" x2="51240" y2="779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143" y="2901526"/>
            <a:ext cx="993811" cy="26857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5272" y="5445224"/>
            <a:ext cx="120042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나무꾼 벤</a:t>
            </a:r>
            <a:endParaRPr lang="en-US" altLang="ko-KR" sz="2000" dirty="0" smtClean="0">
              <a:solidFill>
                <a:schemeClr val="accent6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게임의 주인공</a:t>
            </a:r>
            <a:endParaRPr lang="en-US" altLang="ko-KR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9752" y="5427221"/>
            <a:ext cx="15164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숲에 사는 마법사</a:t>
            </a:r>
            <a:endParaRPr lang="en-US" altLang="ko-KR" sz="2000" dirty="0" smtClean="0">
              <a:solidFill>
                <a:schemeClr val="accent6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벤에게</a:t>
            </a:r>
            <a:endParaRPr lang="en-US" altLang="ko-KR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퀘스트를 의뢰한다</a:t>
            </a:r>
            <a:r>
              <a:rPr lang="en-US" altLang="ko-KR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8202" y="5427221"/>
            <a:ext cx="13339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마을 처녀 신디</a:t>
            </a:r>
            <a:endParaRPr lang="en-US" altLang="ko-KR" sz="2000" dirty="0" smtClean="0">
              <a:solidFill>
                <a:schemeClr val="accent6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수집</a:t>
            </a:r>
            <a:r>
              <a:rPr lang="en-US" altLang="ko-KR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채집 관련</a:t>
            </a:r>
            <a:endParaRPr lang="en-US" altLang="ko-KR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조언을 해준다</a:t>
            </a:r>
            <a:r>
              <a:rPr lang="en-US" altLang="ko-KR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2994" y="5427221"/>
            <a:ext cx="13194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사냥꾼 잭</a:t>
            </a:r>
            <a:endParaRPr lang="en-US" altLang="ko-KR" sz="2000" dirty="0" smtClean="0">
              <a:solidFill>
                <a:schemeClr val="accent6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몬스터 공략 관련</a:t>
            </a:r>
            <a:endParaRPr lang="en-US" altLang="ko-KR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조언을 해준다</a:t>
            </a:r>
            <a:r>
              <a:rPr lang="en-US" altLang="ko-KR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</a:t>
            </a:r>
            <a:endParaRPr lang="en-US" altLang="ko-KR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 rot="20189221">
            <a:off x="1311474" y="2727292"/>
            <a:ext cx="1495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신디를 좋아함</a:t>
            </a: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♡</a:t>
            </a:r>
            <a:endParaRPr lang="en-US" altLang="ko-KR" sz="20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18" name="구부러진 연결선 17"/>
          <p:cNvCxnSpPr/>
          <p:nvPr/>
        </p:nvCxnSpPr>
        <p:spPr>
          <a:xfrm rot="5400000">
            <a:off x="1543135" y="3291311"/>
            <a:ext cx="354804" cy="370700"/>
          </a:xfrm>
          <a:prstGeom prst="curvedConnector2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0189221">
            <a:off x="3354096" y="2527556"/>
            <a:ext cx="9978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호구 </a:t>
            </a:r>
            <a:r>
              <a:rPr lang="ko-KR" altLang="en-US" sz="2000" dirty="0" err="1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벤을</a:t>
            </a:r>
            <a:endParaRPr lang="en-US" altLang="ko-KR" sz="2000" dirty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이용하자</a:t>
            </a:r>
            <a:r>
              <a:rPr lang="en-US" altLang="ko-KR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  <a:endParaRPr lang="en-US" altLang="ko-KR" sz="20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3078630" y="2490146"/>
            <a:ext cx="1497367" cy="851078"/>
          </a:xfrm>
          <a:prstGeom prst="wedgeEllipseCallout">
            <a:avLst>
              <a:gd name="adj1" fmla="val -42743"/>
              <a:gd name="adj2" fmla="val 52629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 rot="20189221">
            <a:off x="5672480" y="2547583"/>
            <a:ext cx="1215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오늘 저녁은</a:t>
            </a:r>
            <a:endParaRPr lang="en-US" altLang="ko-KR" sz="20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고사리 무침</a:t>
            </a:r>
            <a:r>
              <a:rPr lang="en-US" altLang="ko-KR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~</a:t>
            </a:r>
            <a:endParaRPr lang="en-US" altLang="ko-KR" sz="20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4" name="타원형 설명선 23"/>
          <p:cNvSpPr/>
          <p:nvPr/>
        </p:nvSpPr>
        <p:spPr>
          <a:xfrm>
            <a:off x="5481683" y="2553657"/>
            <a:ext cx="1497367" cy="851078"/>
          </a:xfrm>
          <a:prstGeom prst="wedgeEllipseCallout">
            <a:avLst>
              <a:gd name="adj1" fmla="val -42743"/>
              <a:gd name="adj2" fmla="val 52629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 rot="811784">
            <a:off x="7058673" y="2391975"/>
            <a:ext cx="1647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마을 최강의 사나이</a:t>
            </a:r>
            <a:r>
              <a:rPr lang="en-US" altLang="ko-KR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  <a:endParaRPr lang="en-US" altLang="ko-KR" sz="20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33" name="구부러진 연결선 32"/>
          <p:cNvCxnSpPr/>
          <p:nvPr/>
        </p:nvCxnSpPr>
        <p:spPr>
          <a:xfrm rot="5400000">
            <a:off x="7856932" y="2873551"/>
            <a:ext cx="354804" cy="370700"/>
          </a:xfrm>
          <a:prstGeom prst="curvedConnector2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22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7.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</a:t>
            </a: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UI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464166"/>
            <a:ext cx="6192688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최소화한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UI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유저들이 아기자기한 게임 화면에 집중할 수 있게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인게임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내 </a:t>
            </a:r>
            <a:r>
              <a:rPr lang="en-US" altLang="ko-KR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UI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를 최대한 단순화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꼭 필요한 메뉴로만 구성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756216" y="3517349"/>
            <a:ext cx="4200159" cy="2832316"/>
            <a:chOff x="3756216" y="3181314"/>
            <a:chExt cx="4587183" cy="3168352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6216" y="3181314"/>
              <a:ext cx="4587183" cy="31683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4004271" y="5925778"/>
              <a:ext cx="1080120" cy="101962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100000">
                  <a:srgbClr val="FF0000"/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004271" y="6063342"/>
              <a:ext cx="792088" cy="101962"/>
            </a:xfrm>
            <a:prstGeom prst="roundRect">
              <a:avLst/>
            </a:prstGeom>
            <a:gradFill flip="none" rotWithShape="1">
              <a:gsLst>
                <a:gs pos="0">
                  <a:srgbClr val="CC6600"/>
                </a:gs>
                <a:gs pos="100000">
                  <a:srgbClr val="FFFF00"/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995936" y="4880485"/>
              <a:ext cx="357848" cy="69031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355976" y="4880485"/>
              <a:ext cx="357848" cy="69031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70000" y1="73822" x2="70000" y2="73822"/>
                          <a14:foregroundMark x1="82000" y1="74346" x2="38000" y2="74346"/>
                          <a14:foregroundMark x1="58000" y1="76963" x2="58000" y2="769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4551" y="4914562"/>
              <a:ext cx="172159" cy="65764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81955" y1="24806" x2="81955" y2="24806"/>
                          <a14:foregroundMark x1="75940" y1="19380" x2="75940" y2="19380"/>
                          <a14:foregroundMark x1="86466" y1="29457" x2="86466" y2="29457"/>
                          <a14:foregroundMark x1="70677" y1="16279" x2="87218" y2="286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19230" y="5109466"/>
              <a:ext cx="311259" cy="301899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4154037" y="5489722"/>
              <a:ext cx="388531" cy="39091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9744" l="2778" r="88889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66886" y="5489722"/>
              <a:ext cx="286207" cy="310058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299031" y="5647590"/>
              <a:ext cx="2696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  <a:endParaRPr lang="ko-KR" altLang="en-US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40476" y1="78498" x2="40476" y2="78498"/>
                          <a14:foregroundMark x1="45238" y1="77816" x2="45238" y2="77816"/>
                          <a14:foregroundMark x1="42857" y1="80887" x2="42857" y2="80887"/>
                          <a14:foregroundMark x1="36905" y1="81911" x2="36905" y2="81911"/>
                          <a14:foregroundMark x1="32143" y1="82935" x2="32143" y2="82935"/>
                          <a14:foregroundMark x1="38095" y1="82935" x2="72619" y2="81911"/>
                          <a14:foregroundMark x1="70238" y1="82594" x2="72619" y2="82935"/>
                          <a14:foregroundMark x1="75000" y1="82935" x2="72619" y2="74403"/>
                          <a14:foregroundMark x1="83333" y1="53925" x2="83333" y2="55290"/>
                          <a14:foregroundMark x1="85714" y1="56314" x2="84524" y2="56655"/>
                          <a14:foregroundMark x1="9524" y1="54266" x2="15476" y2="58703"/>
                          <a14:foregroundMark x1="11905" y1="51195" x2="21429" y2="26280"/>
                          <a14:foregroundMark x1="73810" y1="25597" x2="86905" y2="48123"/>
                          <a14:foregroundMark x1="45238" y1="25597" x2="45238" y2="12287"/>
                          <a14:foregroundMark x1="30952" y1="12628" x2="32143" y2="15358"/>
                          <a14:foregroundMark x1="26190" y1="12969" x2="35714" y2="12969"/>
                          <a14:foregroundMark x1="83333" y1="50512" x2="84524" y2="51877"/>
                          <a14:foregroundMark x1="41667" y1="74403" x2="33333" y2="51536"/>
                          <a14:foregroundMark x1="64286" y1="51877" x2="66667" y2="76109"/>
                          <a14:foregroundMark x1="60714" y1="76451" x2="63095" y2="80205"/>
                          <a14:foregroundMark x1="61905" y1="75427" x2="60714" y2="76792"/>
                          <a14:foregroundMark x1="10714" y1="51536" x2="10714" y2="53925"/>
                          <a14:foregroundMark x1="9524" y1="51195" x2="10714" y2="53584"/>
                          <a14:foregroundMark x1="70238" y1="40956" x2="71429" y2="48805"/>
                          <a14:foregroundMark x1="70238" y1="49829" x2="70238" y2="51877"/>
                          <a14:foregroundMark x1="76190" y1="50512" x2="73810" y2="51536"/>
                          <a14:foregroundMark x1="47619" y1="10239" x2="58333" y2="10580"/>
                          <a14:foregroundMark x1="63095" y1="11263" x2="66667" y2="13311"/>
                          <a14:backgroundMark x1="76190" y1="85324" x2="76190" y2="85324"/>
                          <a14:backgroundMark x1="84524" y1="78840" x2="84524" y2="78840"/>
                          <a14:backgroundMark x1="76190" y1="79522" x2="76190" y2="79522"/>
                          <a14:backgroundMark x1="76190" y1="81911" x2="76190" y2="81911"/>
                          <a14:backgroundMark x1="75000" y1="77816" x2="75000" y2="77816"/>
                          <a14:backgroundMark x1="92857" y1="64164" x2="92857" y2="64164"/>
                          <a14:backgroundMark x1="80952" y1="67918" x2="84524" y2="63823"/>
                          <a14:backgroundMark x1="10714" y1="18089" x2="10714" y2="23891"/>
                          <a14:backgroundMark x1="9524" y1="29352" x2="8333" y2="32082"/>
                          <a14:backgroundMark x1="5952" y1="38225" x2="3571" y2="40273"/>
                          <a14:backgroundMark x1="22619" y1="45734" x2="22619" y2="49147"/>
                          <a14:backgroundMark x1="23810" y1="41638" x2="23810" y2="44710"/>
                          <a14:backgroundMark x1="25000" y1="40273" x2="25000" y2="40956"/>
                          <a14:backgroundMark x1="2381" y1="42662" x2="3571" y2="48805"/>
                          <a14:backgroundMark x1="3571" y1="51877" x2="5952" y2="70648"/>
                          <a14:backgroundMark x1="52381" y1="58020" x2="52381" y2="62799"/>
                          <a14:backgroundMark x1="50000" y1="55631" x2="50000" y2="57679"/>
                          <a14:backgroundMark x1="52381" y1="65870" x2="54762" y2="71672"/>
                          <a14:backgroundMark x1="53571" y1="73379" x2="53571" y2="76109"/>
                          <a14:backgroundMark x1="54762" y1="77816" x2="54762" y2="79863"/>
                          <a14:backgroundMark x1="19048" y1="52560" x2="19048" y2="55973"/>
                          <a14:backgroundMark x1="76190" y1="45392" x2="76190" y2="47099"/>
                          <a14:backgroundMark x1="73810" y1="41980" x2="75000" y2="44027"/>
                          <a14:backgroundMark x1="75000" y1="40956" x2="75000" y2="41638"/>
                          <a14:backgroundMark x1="76190" y1="41980" x2="76190" y2="4198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9334" y="3769481"/>
              <a:ext cx="571090" cy="1992018"/>
            </a:xfrm>
            <a:prstGeom prst="rect">
              <a:avLst/>
            </a:prstGeom>
          </p:spPr>
        </p:pic>
      </p:grpSp>
      <p:sp>
        <p:nvSpPr>
          <p:cNvPr id="20" name="타원 19"/>
          <p:cNvSpPr/>
          <p:nvPr/>
        </p:nvSpPr>
        <p:spPr>
          <a:xfrm>
            <a:off x="5434215" y="4011058"/>
            <a:ext cx="931707" cy="169433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795554" y="4941168"/>
            <a:ext cx="967765" cy="98461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6174" y="3498364"/>
            <a:ext cx="2719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게임 캐릭터는 카메라 중앙에 위치</a:t>
            </a:r>
            <a:endParaRPr lang="en-US" altLang="ko-KR" sz="20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23" name="구부러진 연결선 22"/>
          <p:cNvCxnSpPr>
            <a:stCxn id="22" idx="3"/>
            <a:endCxn id="20" idx="0"/>
          </p:cNvCxnSpPr>
          <p:nvPr/>
        </p:nvCxnSpPr>
        <p:spPr>
          <a:xfrm>
            <a:off x="3535298" y="3698419"/>
            <a:ext cx="2364771" cy="312639"/>
          </a:xfrm>
          <a:prstGeom prst="curvedConnector2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860255" y="5790808"/>
            <a:ext cx="1215801" cy="5535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39270" y="4011058"/>
            <a:ext cx="2575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장착 무기</a:t>
            </a:r>
            <a:r>
              <a:rPr lang="en-US" altLang="ko-KR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물약 개수는</a:t>
            </a:r>
            <a:endParaRPr lang="en-US" altLang="ko-KR" sz="20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체력</a:t>
            </a:r>
            <a:r>
              <a:rPr lang="en-US" altLang="ko-KR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000" dirty="0" err="1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스테미나</a:t>
            </a: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 바 바로 위에 위치</a:t>
            </a:r>
            <a:endParaRPr lang="en-US" altLang="ko-KR" sz="20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34" name="구부러진 연결선 33"/>
          <p:cNvCxnSpPr>
            <a:stCxn id="33" idx="3"/>
            <a:endCxn id="21" idx="0"/>
          </p:cNvCxnSpPr>
          <p:nvPr/>
        </p:nvCxnSpPr>
        <p:spPr>
          <a:xfrm>
            <a:off x="3314378" y="4365001"/>
            <a:ext cx="965059" cy="576167"/>
          </a:xfrm>
          <a:prstGeom prst="curvedConnector2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8579" y="4792166"/>
            <a:ext cx="30218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체력</a:t>
            </a:r>
            <a:r>
              <a:rPr lang="en-US" altLang="ko-KR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000" dirty="0" err="1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스테미나</a:t>
            </a: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 바는</a:t>
            </a:r>
            <a:r>
              <a:rPr lang="ko-KR" altLang="en-US" sz="20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 왼쪽 하단에 위치</a:t>
            </a:r>
            <a:endParaRPr lang="en-US" altLang="ko-KR" sz="20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40" name="구부러진 연결선 39"/>
          <p:cNvCxnSpPr>
            <a:stCxn id="39" idx="2"/>
            <a:endCxn id="24" idx="2"/>
          </p:cNvCxnSpPr>
          <p:nvPr/>
        </p:nvCxnSpPr>
        <p:spPr>
          <a:xfrm rot="16200000" flipH="1">
            <a:off x="2612223" y="4819560"/>
            <a:ext cx="875316" cy="1620747"/>
          </a:xfrm>
          <a:prstGeom prst="curvedConnector2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4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4" grpId="0" animBg="1"/>
      <p:bldP spid="33" grpId="0"/>
      <p:bldP spid="33" grpId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8973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8</a:t>
            </a: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진행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976" y="1628800"/>
            <a:ext cx="655272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마을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에서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전투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까지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...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419871" y="1682329"/>
            <a:ext cx="1857746" cy="1857746"/>
          </a:xfrm>
          <a:prstGeom prst="ellipse">
            <a:avLst/>
          </a:prstGeom>
          <a:blipFill dpi="0" rotWithShape="1">
            <a:blip r:embed="rId3"/>
            <a:srcRect/>
            <a:stretch>
              <a:fillRect l="1000"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419871" y="4221088"/>
            <a:ext cx="1857746" cy="1857746"/>
          </a:xfrm>
          <a:prstGeom prst="ellipse">
            <a:avLst/>
          </a:prstGeom>
          <a:blipFill>
            <a:blip r:embed="rId4"/>
            <a:stretch>
              <a:fillRect l="-105000" r="-100000"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724127" y="2795390"/>
            <a:ext cx="1857746" cy="1857746"/>
          </a:xfrm>
          <a:prstGeom prst="ellipse">
            <a:avLst/>
          </a:prstGeom>
          <a:blipFill dpi="0" rotWithShape="1">
            <a:blip r:embed="rId5"/>
            <a:srcRect/>
            <a:stretch>
              <a:fillRect l="-190000" t="-120000" r="-100000"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59632" y="2795390"/>
            <a:ext cx="1857746" cy="1857746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979251" y="1577769"/>
            <a:ext cx="61670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마을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96136" y="4777203"/>
            <a:ext cx="19748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아이템 채집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조합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9871" y="6104909"/>
            <a:ext cx="197481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아이템 채집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조합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88347" y="4725144"/>
            <a:ext cx="167148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던전</a:t>
            </a:r>
            <a:r>
              <a:rPr lang="en-US" altLang="ko-KR" sz="2600" dirty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탐험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전투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32" name="원형 화살표 31"/>
          <p:cNvSpPr/>
          <p:nvPr/>
        </p:nvSpPr>
        <p:spPr>
          <a:xfrm rot="3600000">
            <a:off x="3348280" y="2442806"/>
            <a:ext cx="2447439" cy="2447439"/>
          </a:xfrm>
          <a:prstGeom prst="circular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원형 화살표 33"/>
          <p:cNvSpPr/>
          <p:nvPr/>
        </p:nvSpPr>
        <p:spPr>
          <a:xfrm rot="14400000">
            <a:off x="3029941" y="2613708"/>
            <a:ext cx="2447439" cy="2447439"/>
          </a:xfrm>
          <a:prstGeom prst="circular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17324" y="3377875"/>
            <a:ext cx="2606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컨텐츠 순환 구조</a:t>
            </a:r>
            <a:r>
              <a:rPr lang="en-US" altLang="ko-KR" sz="4000" b="1" dirty="0" smtClean="0"/>
              <a:t>!</a:t>
            </a:r>
            <a:endParaRPr lang="ko-KR" altLang="en-US" sz="4000" b="1" dirty="0"/>
          </a:p>
        </p:txBody>
      </p:sp>
      <p:pic>
        <p:nvPicPr>
          <p:cNvPr id="36" name="그림 35" descr="icon_화살표우.pn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104333">
            <a:off x="5289177" y="2638917"/>
            <a:ext cx="619125" cy="533400"/>
          </a:xfrm>
          <a:prstGeom prst="rect">
            <a:avLst/>
          </a:prstGeom>
        </p:spPr>
      </p:pic>
      <p:pic>
        <p:nvPicPr>
          <p:cNvPr id="37" name="그림 36" descr="icon_화살표우.pn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8793950">
            <a:off x="5270547" y="4357033"/>
            <a:ext cx="619125" cy="533400"/>
          </a:xfrm>
          <a:prstGeom prst="rect">
            <a:avLst/>
          </a:prstGeom>
        </p:spPr>
      </p:pic>
      <p:pic>
        <p:nvPicPr>
          <p:cNvPr id="38" name="그림 37" descr="icon_화살표우.pn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3308933">
            <a:off x="2891598" y="4228888"/>
            <a:ext cx="619125" cy="533400"/>
          </a:xfrm>
          <a:prstGeom prst="rect">
            <a:avLst/>
          </a:prstGeom>
        </p:spPr>
      </p:pic>
      <p:pic>
        <p:nvPicPr>
          <p:cNvPr id="39" name="그림 38" descr="icon_화살표우.pn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9699027">
            <a:off x="2891598" y="2657277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참잘했어요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2750" y="1800225"/>
            <a:ext cx="3238500" cy="325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목차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1556792"/>
            <a:ext cx="5256584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개요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기획 의도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컨셉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971550" lvl="1" indent="-514350">
              <a:buFont typeface="+mj-lt"/>
              <a:buAutoNum type="alphaLcPeriod"/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액션</a:t>
            </a:r>
            <a:endParaRPr lang="en-US" altLang="ko-KR" sz="20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971550" lvl="1" indent="-514350">
              <a:buFont typeface="+mj-lt"/>
              <a:buAutoNum type="alphaLcPeriod"/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밝고 깔끔한 모델링</a:t>
            </a:r>
            <a:endParaRPr lang="en-US" altLang="ko-KR" sz="20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971550" lvl="1" indent="-514350">
              <a:buFont typeface="+mj-lt"/>
              <a:buAutoNum type="alphaLcPeriod"/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개그 요소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특징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971550" lvl="1" indent="-514350">
              <a:buAutoNum type="alphaLcPeriod"/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다양한 수집 요소</a:t>
            </a:r>
            <a:endParaRPr lang="en-US" altLang="ko-KR" sz="20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971550" lvl="1" indent="-514350">
              <a:buFont typeface="+mj-lt"/>
              <a:buAutoNum type="alphaLcPeriod"/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약점을 공략하여 보스 몬스터와 전투</a:t>
            </a:r>
            <a:endParaRPr lang="en-US" altLang="ko-KR" sz="20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971550" lvl="1" indent="-514350">
              <a:buFont typeface="+mj-lt"/>
              <a:buAutoNum type="alphaLcPeriod"/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보스의 다양한 패턴</a:t>
            </a:r>
            <a:endParaRPr lang="en-US" altLang="ko-KR" sz="20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60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시놉시스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캐릭터 소개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UI</a:t>
            </a: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진행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8973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1</a:t>
            </a: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개요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8976" y="1268174"/>
            <a:ext cx="655272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제목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: </a:t>
            </a:r>
            <a:r>
              <a:rPr lang="ko-KR" altLang="en-US" sz="3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나무꾼과 </a:t>
            </a:r>
            <a:r>
              <a:rPr lang="en-US" altLang="ko-KR" sz="3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10</a:t>
            </a:r>
            <a:r>
              <a:rPr lang="ko-KR" altLang="en-US" sz="3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가지 시련</a:t>
            </a:r>
            <a:endParaRPr lang="en-US" altLang="ko-KR" sz="3600" dirty="0" smtClean="0">
              <a:solidFill>
                <a:schemeClr val="accent6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장르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: 3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인칭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액션 </a:t>
            </a:r>
            <a:r>
              <a:rPr lang="en-US" altLang="ko-KR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RPG</a:t>
            </a: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플랫폼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: </a:t>
            </a:r>
            <a:r>
              <a:rPr lang="en-US" altLang="ko-KR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PC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(Steam)</a:t>
            </a:r>
          </a:p>
          <a:p>
            <a:pPr marL="514350" indent="-5143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타겟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: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액션 </a:t>
            </a:r>
            <a:r>
              <a:rPr lang="en-US" altLang="ko-KR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RPG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를 좋아하고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아기자기함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을 좋아하는 유저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352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2. </a:t>
            </a:r>
            <a:r>
              <a:rPr kumimoji="0"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기획 의도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87624" y="2420888"/>
            <a:ext cx="698477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800" spc="-15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어두운 액션 </a:t>
            </a:r>
            <a:r>
              <a:rPr kumimoji="0" lang="en-US" altLang="ko-KR" sz="8800" spc="-15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RPG</a:t>
            </a:r>
            <a:r>
              <a:rPr kumimoji="0" lang="ko-KR" altLang="en-US" sz="88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는</a:t>
            </a:r>
            <a:endParaRPr kumimoji="0" lang="en-US" altLang="ko-KR" sz="8800" spc="-15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8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이제 그만</a:t>
            </a:r>
            <a:r>
              <a:rPr lang="en-US" altLang="ko-KR" sz="88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  <a:endParaRPr kumimoji="0" lang="en-US" altLang="ko-KR" sz="88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2. </a:t>
            </a:r>
            <a:r>
              <a:rPr kumimoji="0"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기획 의도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556792"/>
            <a:ext cx="5904656" cy="1222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다크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소울과 같은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액션 </a:t>
            </a:r>
            <a:r>
              <a:rPr lang="en-US" altLang="ko-KR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RPG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게임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은 왜 항상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어두운 분위기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인가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?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라는 의문점에서 시작하여 이 게임을 기획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026" name="Picture 2" descr="ë¤í¬ìì¸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1" y="3343905"/>
            <a:ext cx="3651721" cy="23114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 rot="2700000">
            <a:off x="2000747" y="3965874"/>
            <a:ext cx="1201513" cy="1201513"/>
            <a:chOff x="2483768" y="2924944"/>
            <a:chExt cx="1584176" cy="1584176"/>
          </a:xfrm>
          <a:solidFill>
            <a:srgbClr val="FFFF00"/>
          </a:solidFill>
        </p:grpSpPr>
        <p:sp>
          <p:nvSpPr>
            <p:cNvPr id="3" name="모서리가 둥근 직사각형 2"/>
            <p:cNvSpPr/>
            <p:nvPr/>
          </p:nvSpPr>
          <p:spPr>
            <a:xfrm>
              <a:off x="2483768" y="3501008"/>
              <a:ext cx="1584176" cy="43204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 rot="5400000">
              <a:off x="2483768" y="3501008"/>
              <a:ext cx="1584176" cy="43204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284984"/>
            <a:ext cx="3528392" cy="23548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도넛 7"/>
          <p:cNvSpPr/>
          <p:nvPr/>
        </p:nvSpPr>
        <p:spPr>
          <a:xfrm>
            <a:off x="5868144" y="3789040"/>
            <a:ext cx="1224135" cy="1224135"/>
          </a:xfrm>
          <a:prstGeom prst="donu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3. </a:t>
            </a:r>
            <a:r>
              <a:rPr kumimoji="0"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컨셉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568" y="3116775"/>
            <a:ext cx="5256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8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특징 요소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556792"/>
            <a:ext cx="5616624" cy="1222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err="1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다크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600" dirty="0" err="1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소울류의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ko-KR" altLang="en-US" sz="2600" dirty="0" err="1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게임성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액션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&amp;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난이도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에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밝은 분위기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를 조합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새로운 </a:t>
            </a:r>
            <a:r>
              <a:rPr lang="ko-KR" altLang="en-US" sz="2600" dirty="0" err="1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게임성을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창출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72497" y="3717032"/>
            <a:ext cx="2312939" cy="2304256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72498" y="4005064"/>
            <a:ext cx="231293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1.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액션</a:t>
            </a:r>
            <a:endParaRPr lang="en-US" altLang="ko-KR" sz="26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a. </a:t>
            </a: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단순한 조작 방식</a:t>
            </a:r>
            <a:endParaRPr lang="en-US" altLang="ko-KR" sz="20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b. </a:t>
            </a: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타이밍에 따른 액션</a:t>
            </a:r>
            <a:r>
              <a:rPr lang="en-US" altLang="ko-KR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888496" y="3639995"/>
            <a:ext cx="2312939" cy="2381294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888496" y="4235896"/>
            <a:ext cx="231293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3.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개그 요소</a:t>
            </a:r>
            <a:endParaRPr lang="en-US" altLang="ko-KR" sz="26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20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a. </a:t>
            </a: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유명 작품 패러디</a:t>
            </a:r>
            <a:endParaRPr lang="en-US" altLang="ko-KR" sz="26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30497" y="3717032"/>
            <a:ext cx="2312939" cy="2304256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330498" y="4293096"/>
            <a:ext cx="231293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2600" dirty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2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.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밝고 깔끔한 모델링</a:t>
            </a:r>
            <a:endParaRPr lang="en-US" altLang="ko-KR" sz="260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defRPr/>
            </a:pPr>
            <a:r>
              <a:rPr lang="en-US" altLang="ko-KR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a. </a:t>
            </a:r>
            <a:r>
              <a:rPr lang="ko-KR" altLang="en-US" sz="20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만화같은 그래픽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2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컨셉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액션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403648" y="3658783"/>
            <a:ext cx="4176791" cy="2665693"/>
            <a:chOff x="701229" y="2692881"/>
            <a:chExt cx="4536831" cy="289547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229" y="2692881"/>
              <a:ext cx="4536831" cy="289547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00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48" y="2996952"/>
              <a:ext cx="3867391" cy="2413791"/>
            </a:xfrm>
            <a:prstGeom prst="rect">
              <a:avLst/>
            </a:prstGeom>
          </p:spPr>
        </p:pic>
        <p:sp>
          <p:nvSpPr>
            <p:cNvPr id="10" name="모서리가 둥근 직사각형 9"/>
            <p:cNvSpPr/>
            <p:nvPr/>
          </p:nvSpPr>
          <p:spPr>
            <a:xfrm>
              <a:off x="1329879" y="3257797"/>
              <a:ext cx="628650" cy="200024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앞으로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329879" y="3754563"/>
              <a:ext cx="628650" cy="200025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뒤로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329879" y="4013201"/>
              <a:ext cx="628650" cy="200024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오른쪽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329879" y="3502516"/>
              <a:ext cx="628650" cy="200024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왼쪽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031799" y="3257796"/>
              <a:ext cx="180243" cy="203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 dirty="0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W</a:t>
              </a:r>
              <a:endParaRPr lang="ko-KR" altLang="en-US" sz="1000" b="1" dirty="0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329879" y="4280782"/>
              <a:ext cx="628650" cy="200024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구르기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329879" y="4541767"/>
              <a:ext cx="628650" cy="200024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미니맵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031799" y="3756906"/>
              <a:ext cx="180243" cy="203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S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031799" y="4004556"/>
              <a:ext cx="180243" cy="203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D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031799" y="3499731"/>
              <a:ext cx="180243" cy="203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A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2031799" y="4288402"/>
              <a:ext cx="490610" cy="17716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SPACE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031799" y="4549387"/>
              <a:ext cx="488705" cy="16573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TAP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971989" y="3257797"/>
              <a:ext cx="628650" cy="200024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공격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677719" y="3257797"/>
              <a:ext cx="608720" cy="18288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마우스 </a:t>
              </a:r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L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971989" y="3516438"/>
              <a:ext cx="628650" cy="200025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방어</a:t>
              </a: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677719" y="3518782"/>
              <a:ext cx="608720" cy="18478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마우스 </a:t>
              </a:r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R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987229" y="4026391"/>
              <a:ext cx="628650" cy="200024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물약</a:t>
              </a: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2987229" y="4280782"/>
              <a:ext cx="628650" cy="200024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동작액션</a:t>
              </a: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987229" y="4541767"/>
              <a:ext cx="628650" cy="200024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무기변경</a:t>
              </a: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692959" y="4033131"/>
              <a:ext cx="180243" cy="203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R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3692959" y="4534146"/>
              <a:ext cx="180243" cy="203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F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3692959" y="4280781"/>
              <a:ext cx="180243" cy="203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E</a:t>
              </a:r>
              <a:endParaRPr lang="ko-KR" altLang="en-US" sz="1000" b="1">
                <a:solidFill>
                  <a:sysClr val="windowText" lastClr="000000"/>
                </a:solidFill>
                <a:latin typeface="HY엽서L" panose="02030600000101010101" pitchFamily="18" charset="-127"/>
                <a:ea typeface="HY엽서L" panose="02030600000101010101" pitchFamily="18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095688" y="4976924"/>
              <a:ext cx="822961" cy="218257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변경 완료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013898" y="4976924"/>
              <a:ext cx="819151" cy="218257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돌아가기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977578" y="2804259"/>
              <a:ext cx="1692520" cy="317990"/>
            </a:xfrm>
            <a:prstGeom prst="roundRect">
              <a:avLst/>
            </a:prstGeom>
            <a:blipFill>
              <a:blip r:embed="rId5"/>
              <a:tile tx="0" ty="0" sx="100000" sy="100000" flip="none" algn="tl"/>
            </a:blipFill>
            <a:ln w="28575">
              <a:solidFill>
                <a:sysClr val="windowText" lastClr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>
                  <a:solidFill>
                    <a:sysClr val="windowText" lastClr="000000"/>
                  </a:solidFill>
                  <a:latin typeface="HY엽서L" panose="02030600000101010101" pitchFamily="18" charset="-127"/>
                  <a:ea typeface="HY엽서L" panose="02030600000101010101" pitchFamily="18" charset="-127"/>
                </a:rPr>
                <a:t>조작 옵션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83568" y="1484784"/>
            <a:ext cx="5616624" cy="1822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단순한 조작방식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다양한 액션을 위한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단축키를 최대한 배제</a:t>
            </a:r>
            <a:endParaRPr lang="en-US" altLang="ko-KR" sz="2600" dirty="0" smtClean="0">
              <a:solidFill>
                <a:schemeClr val="accent6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꼭 필요한 키보드 세팅 값으로 진입 장벽을 최소화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10414" y="3242344"/>
            <a:ext cx="286284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해당 조작 옵션은 예시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cxnSp>
        <p:nvCxnSpPr>
          <p:cNvPr id="45" name="구부러진 연결선 44"/>
          <p:cNvCxnSpPr/>
          <p:nvPr/>
        </p:nvCxnSpPr>
        <p:spPr>
          <a:xfrm rot="10800000" flipV="1">
            <a:off x="5761434" y="3541320"/>
            <a:ext cx="386372" cy="341666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9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컨셉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액션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484784"/>
            <a:ext cx="734481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타이밍에 따른 액션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!</a:t>
            </a: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-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조작 체계가 단순한 만큼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공격</a:t>
            </a:r>
            <a:r>
              <a:rPr lang="en-US" altLang="ko-KR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/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방어 타이밍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에 따른 다양한 액션을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준비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2052" name="Picture 4" descr="í¬ìë í¨ë§ gif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26" y="3284984"/>
            <a:ext cx="4960134" cy="28083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72200" y="3182778"/>
            <a:ext cx="286284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액션의 예시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(For Honor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의 </a:t>
            </a:r>
            <a:r>
              <a:rPr lang="ko-KR" altLang="en-US" sz="2600" dirty="0" err="1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패링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cxnSp>
        <p:nvCxnSpPr>
          <p:cNvPr id="10" name="구부러진 연결선 9"/>
          <p:cNvCxnSpPr/>
          <p:nvPr/>
        </p:nvCxnSpPr>
        <p:spPr>
          <a:xfrm rot="10800000" flipV="1">
            <a:off x="6023220" y="3481754"/>
            <a:ext cx="386372" cy="341666"/>
          </a:xfrm>
          <a:prstGeom prst="curved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67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0876" y="620688"/>
            <a:ext cx="510526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3. </a:t>
            </a:r>
            <a:r>
              <a:rPr lang="ko-KR" altLang="en-US" sz="46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 컨셉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</a:t>
            </a:r>
            <a:r>
              <a:rPr lang="en-US" altLang="ko-KR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3200" spc="-15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밝고 깔끔한 모델링</a:t>
            </a:r>
            <a:endParaRPr kumimoji="0" lang="en-US" altLang="ko-KR" sz="4600" spc="-150" dirty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12" name="그림 11" descr="분필제목라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162" y="1303809"/>
            <a:ext cx="8067675" cy="180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1462177"/>
            <a:ext cx="5760640" cy="1822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*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만화같은 그래픽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</a:t>
            </a: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-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게임의 분위기를 잘 살리기 위해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실사 모델링을 배제</a:t>
            </a:r>
            <a:endParaRPr lang="en-US" altLang="ko-KR" sz="2600" dirty="0" smtClean="0">
              <a:solidFill>
                <a:schemeClr val="accent6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   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밝은 분위기와 시인성을 높이기 위해 </a:t>
            </a:r>
            <a:r>
              <a:rPr lang="ko-KR" altLang="en-US" sz="2600" dirty="0" smtClean="0">
                <a:solidFill>
                  <a:schemeClr val="accent6"/>
                </a:solidFill>
                <a:latin typeface="나눔손글씨 펜" pitchFamily="66" charset="-127"/>
                <a:ea typeface="나눔손글씨 펜" pitchFamily="66" charset="-127"/>
              </a:rPr>
              <a:t>만화같은 그래픽</a:t>
            </a:r>
            <a:r>
              <a:rPr lang="ko-KR" altLang="en-US" sz="2600" dirty="0" smtClean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rPr>
              <a:t> 사용</a:t>
            </a:r>
            <a:endParaRPr lang="en-US" altLang="ko-KR" sz="2600" dirty="0" smtClean="0">
              <a:solidFill>
                <a:schemeClr val="bg1"/>
              </a:solidFill>
              <a:latin typeface="나눔손글씨 펜" pitchFamily="66" charset="-127"/>
              <a:ea typeface="나눔손글씨 펜" pitchFamily="66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536088"/>
            <a:ext cx="5544616" cy="27012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444208" y="2391785"/>
            <a:ext cx="286284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인 게임 화면 예시</a:t>
            </a:r>
            <a:endParaRPr lang="en-US" altLang="ko-KR" sz="2600" dirty="0" smtClean="0">
              <a:solidFill>
                <a:srgbClr val="FFFF00"/>
              </a:solidFill>
              <a:latin typeface="나눔손글씨 펜" pitchFamily="66" charset="-127"/>
              <a:ea typeface="나눔손글씨 펜" pitchFamily="66" charset="-127"/>
            </a:endParaRPr>
          </a:p>
          <a:p>
            <a:pPr marL="514350" indent="-514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(</a:t>
            </a:r>
            <a:r>
              <a:rPr lang="ko-KR" altLang="en-US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던전에서의 전투</a:t>
            </a:r>
            <a:r>
              <a:rPr lang="en-US" altLang="ko-KR" sz="2600" dirty="0" smtClean="0">
                <a:solidFill>
                  <a:srgbClr val="FFFF00"/>
                </a:solidFill>
                <a:latin typeface="나눔손글씨 펜" pitchFamily="66" charset="-127"/>
                <a:ea typeface="나눔손글씨 펜" pitchFamily="66" charset="-127"/>
              </a:rPr>
              <a:t>)</a:t>
            </a:r>
          </a:p>
        </p:txBody>
      </p:sp>
      <p:cxnSp>
        <p:nvCxnSpPr>
          <p:cNvPr id="11" name="구부러진 연결선 10"/>
          <p:cNvCxnSpPr>
            <a:stCxn id="10" idx="2"/>
          </p:cNvCxnSpPr>
          <p:nvPr/>
        </p:nvCxnSpPr>
        <p:spPr>
          <a:xfrm rot="5400000">
            <a:off x="7267609" y="3109009"/>
            <a:ext cx="432697" cy="783353"/>
          </a:xfrm>
          <a:prstGeom prst="curvedConnector2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89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BBB59"/>
      </a:hlink>
      <a:folHlink>
        <a:srgbClr val="C3D69B"/>
      </a:folHlink>
    </a:clrScheme>
    <a:fontScheme name="칠판">
      <a:majorFont>
        <a:latin typeface="나눔손글씨 펜"/>
        <a:ea typeface="나눔손글씨 펜"/>
        <a:cs typeface=""/>
      </a:majorFont>
      <a:minorFont>
        <a:latin typeface="나눔손글씨 펜"/>
        <a:ea typeface="나눔손글씨 펜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677</Words>
  <Application>Microsoft Office PowerPoint</Application>
  <PresentationFormat>화면 슬라이드 쇼(4:3)</PresentationFormat>
  <Paragraphs>151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나눔손글씨 펜</vt:lpstr>
      <vt:lpstr>HY엽서L</vt:lpstr>
      <vt:lpstr>맑은 고딕</vt:lpstr>
      <vt:lpstr>나눔고딕 ExtraBold</vt:lpstr>
      <vt:lpstr>Arial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wtime</cp:lastModifiedBy>
  <cp:revision>169</cp:revision>
  <dcterms:created xsi:type="dcterms:W3CDTF">2011-09-01T09:12:42Z</dcterms:created>
  <dcterms:modified xsi:type="dcterms:W3CDTF">2018-10-18T07:18:46Z</dcterms:modified>
</cp:coreProperties>
</file>